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3"/>
  </p:notesMasterIdLst>
  <p:handoutMasterIdLst>
    <p:handoutMasterId r:id="rId24"/>
  </p:handoutMasterIdLst>
  <p:sldIdLst>
    <p:sldId id="361" r:id="rId2"/>
    <p:sldId id="272" r:id="rId3"/>
    <p:sldId id="293" r:id="rId4"/>
    <p:sldId id="260" r:id="rId5"/>
    <p:sldId id="337" r:id="rId6"/>
    <p:sldId id="368" r:id="rId7"/>
    <p:sldId id="339" r:id="rId8"/>
    <p:sldId id="364" r:id="rId9"/>
    <p:sldId id="258" r:id="rId10"/>
    <p:sldId id="328" r:id="rId11"/>
    <p:sldId id="345" r:id="rId12"/>
    <p:sldId id="304" r:id="rId13"/>
    <p:sldId id="273" r:id="rId14"/>
    <p:sldId id="373" r:id="rId15"/>
    <p:sldId id="335" r:id="rId16"/>
    <p:sldId id="371" r:id="rId17"/>
    <p:sldId id="372" r:id="rId18"/>
    <p:sldId id="358" r:id="rId19"/>
    <p:sldId id="313" r:id="rId20"/>
    <p:sldId id="314" r:id="rId21"/>
    <p:sldId id="320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CC"/>
    <a:srgbClr val="777C84"/>
    <a:srgbClr val="E4E5E6"/>
    <a:srgbClr val="FF0066"/>
    <a:srgbClr val="FF6699"/>
    <a:srgbClr val="FFCFB7"/>
    <a:srgbClr val="FEA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4660"/>
  </p:normalViewPr>
  <p:slideViewPr>
    <p:cSldViewPr>
      <p:cViewPr>
        <p:scale>
          <a:sx n="108" d="100"/>
          <a:sy n="108" d="100"/>
        </p:scale>
        <p:origin x="-16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EFED0-F359-4690-8DB4-51A46B81800C}" type="doc">
      <dgm:prSet loTypeId="urn:microsoft.com/office/officeart/2005/8/layout/radial3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EC3F7F6-6A19-450A-8A91-34FAEF1C4824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Residence Life</a:t>
          </a:r>
          <a:endParaRPr lang="en-US" dirty="0"/>
        </a:p>
      </dgm:t>
    </dgm:pt>
    <dgm:pt modelId="{848FF064-49B3-4E50-9B44-0170E2D27BD6}" type="parTrans" cxnId="{234E1CDC-DEB7-4DE2-83E2-D1FA0E745CC2}">
      <dgm:prSet/>
      <dgm:spPr/>
      <dgm:t>
        <a:bodyPr/>
        <a:lstStyle/>
        <a:p>
          <a:endParaRPr lang="en-US"/>
        </a:p>
      </dgm:t>
    </dgm:pt>
    <dgm:pt modelId="{F04D17C0-ACBD-4909-B060-129ECD8D6384}" type="sibTrans" cxnId="{234E1CDC-DEB7-4DE2-83E2-D1FA0E745CC2}">
      <dgm:prSet/>
      <dgm:spPr/>
      <dgm:t>
        <a:bodyPr/>
        <a:lstStyle/>
        <a:p>
          <a:endParaRPr lang="en-US"/>
        </a:p>
      </dgm:t>
    </dgm:pt>
    <dgm:pt modelId="{1734E866-4000-4160-80C3-296A35CE1EEB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dirty="0" smtClean="0"/>
            <a:t>Financial Assistance</a:t>
          </a:r>
          <a:endParaRPr lang="en-US" dirty="0"/>
        </a:p>
      </dgm:t>
    </dgm:pt>
    <dgm:pt modelId="{E9C63798-A097-491B-87B7-D3983F66E8FD}" type="parTrans" cxnId="{DB9D4433-11DF-4395-A1D2-2F196FB3F351}">
      <dgm:prSet/>
      <dgm:spPr/>
      <dgm:t>
        <a:bodyPr/>
        <a:lstStyle/>
        <a:p>
          <a:endParaRPr lang="en-US"/>
        </a:p>
      </dgm:t>
    </dgm:pt>
    <dgm:pt modelId="{66F3497D-7C34-48C2-B2FD-2AE8933DA12C}" type="sibTrans" cxnId="{DB9D4433-11DF-4395-A1D2-2F196FB3F351}">
      <dgm:prSet/>
      <dgm:spPr/>
      <dgm:t>
        <a:bodyPr/>
        <a:lstStyle/>
        <a:p>
          <a:endParaRPr lang="en-US"/>
        </a:p>
      </dgm:t>
    </dgm:pt>
    <dgm:pt modelId="{638D9C8E-C7BD-43F7-83AB-880CF8BEE7E4}">
      <dgm:prSet phldrT="[Text]"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 smtClean="0"/>
            <a:t>Registrar</a:t>
          </a:r>
          <a:endParaRPr lang="en-US" dirty="0"/>
        </a:p>
      </dgm:t>
    </dgm:pt>
    <dgm:pt modelId="{E959C3B7-365D-4F61-9488-68F7042418F1}" type="parTrans" cxnId="{4F933895-4276-47B8-899D-A3FAE6077882}">
      <dgm:prSet/>
      <dgm:spPr/>
      <dgm:t>
        <a:bodyPr/>
        <a:lstStyle/>
        <a:p>
          <a:endParaRPr lang="en-US"/>
        </a:p>
      </dgm:t>
    </dgm:pt>
    <dgm:pt modelId="{DC27C1B3-0FB3-41BC-B0EE-36EDE20FB604}" type="sibTrans" cxnId="{4F933895-4276-47B8-899D-A3FAE6077882}">
      <dgm:prSet/>
      <dgm:spPr/>
      <dgm:t>
        <a:bodyPr/>
        <a:lstStyle/>
        <a:p>
          <a:endParaRPr lang="en-US"/>
        </a:p>
      </dgm:t>
    </dgm:pt>
    <dgm:pt modelId="{A983B617-43FA-4DF0-AD6E-FA6A721AFE61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dirty="0" smtClean="0"/>
            <a:t>Business Office</a:t>
          </a:r>
          <a:endParaRPr lang="en-US" dirty="0"/>
        </a:p>
      </dgm:t>
    </dgm:pt>
    <dgm:pt modelId="{3693DF50-6358-48EE-8C15-CD07DB38673C}" type="parTrans" cxnId="{BB2473DC-497D-432B-84E7-291253254825}">
      <dgm:prSet/>
      <dgm:spPr/>
      <dgm:t>
        <a:bodyPr/>
        <a:lstStyle/>
        <a:p>
          <a:endParaRPr lang="en-US"/>
        </a:p>
      </dgm:t>
    </dgm:pt>
    <dgm:pt modelId="{1D9BC0D4-27FE-4FF5-A426-71CF933D6221}" type="sibTrans" cxnId="{BB2473DC-497D-432B-84E7-291253254825}">
      <dgm:prSet/>
      <dgm:spPr/>
      <dgm:t>
        <a:bodyPr/>
        <a:lstStyle/>
        <a:p>
          <a:endParaRPr lang="en-US"/>
        </a:p>
      </dgm:t>
    </dgm:pt>
    <dgm:pt modelId="{96432D02-20EC-4736-95AB-AECA2B11AAB7}">
      <dgm:prSet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 smtClean="0"/>
            <a:t>Academic Advising</a:t>
          </a:r>
          <a:endParaRPr lang="en-US" dirty="0"/>
        </a:p>
      </dgm:t>
    </dgm:pt>
    <dgm:pt modelId="{A9EC51C5-E4D7-46BB-9ABA-F1F5951A5FD3}" type="parTrans" cxnId="{0E77C5AD-ACAA-4299-B269-F57EEE6865A9}">
      <dgm:prSet/>
      <dgm:spPr/>
      <dgm:t>
        <a:bodyPr/>
        <a:lstStyle/>
        <a:p>
          <a:endParaRPr lang="en-US"/>
        </a:p>
      </dgm:t>
    </dgm:pt>
    <dgm:pt modelId="{4125CDF6-329A-49E2-9996-FFE66949D88B}" type="sibTrans" cxnId="{0E77C5AD-ACAA-4299-B269-F57EEE6865A9}">
      <dgm:prSet/>
      <dgm:spPr/>
      <dgm:t>
        <a:bodyPr/>
        <a:lstStyle/>
        <a:p>
          <a:endParaRPr lang="en-US"/>
        </a:p>
      </dgm:t>
    </dgm:pt>
    <dgm:pt modelId="{E2E2A038-D5AA-4034-9EF5-90C9A4964FFC}">
      <dgm:prSet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dirty="0" smtClean="0"/>
            <a:t>Undergraduate Admission</a:t>
          </a:r>
          <a:endParaRPr lang="en-US" dirty="0"/>
        </a:p>
      </dgm:t>
    </dgm:pt>
    <dgm:pt modelId="{5792CF48-E3FD-4579-9B15-3520A3E933F0}" type="parTrans" cxnId="{C5992E01-D197-4E0A-A861-16911D2172F7}">
      <dgm:prSet/>
      <dgm:spPr/>
      <dgm:t>
        <a:bodyPr/>
        <a:lstStyle/>
        <a:p>
          <a:endParaRPr lang="en-US"/>
        </a:p>
      </dgm:t>
    </dgm:pt>
    <dgm:pt modelId="{C5C057F1-2FD5-4C50-9A45-333209C14DAE}" type="sibTrans" cxnId="{C5992E01-D197-4E0A-A861-16911D2172F7}">
      <dgm:prSet/>
      <dgm:spPr/>
      <dgm:t>
        <a:bodyPr/>
        <a:lstStyle/>
        <a:p>
          <a:endParaRPr lang="en-US"/>
        </a:p>
      </dgm:t>
    </dgm:pt>
    <dgm:pt modelId="{8F3AF455-D871-4515-8C5F-14FE3BC9CDC7}">
      <dgm:prSet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7864321B-D78D-4E63-887C-2BA992DD6F55}" type="parTrans" cxnId="{51294779-71F8-4DA0-9D54-629DFDC1512C}">
      <dgm:prSet/>
      <dgm:spPr/>
      <dgm:t>
        <a:bodyPr/>
        <a:lstStyle/>
        <a:p>
          <a:endParaRPr lang="en-US"/>
        </a:p>
      </dgm:t>
    </dgm:pt>
    <dgm:pt modelId="{B3B09ED8-8494-4265-9511-2B63FE7AC8F4}" type="sibTrans" cxnId="{51294779-71F8-4DA0-9D54-629DFDC1512C}">
      <dgm:prSet/>
      <dgm:spPr/>
      <dgm:t>
        <a:bodyPr/>
        <a:lstStyle/>
        <a:p>
          <a:endParaRPr lang="en-US"/>
        </a:p>
      </dgm:t>
    </dgm:pt>
    <dgm:pt modelId="{0E4C1D92-9752-481B-83EA-D67C4376ED87}">
      <dgm:prSet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Student Life</a:t>
          </a:r>
          <a:endParaRPr lang="en-US" dirty="0"/>
        </a:p>
      </dgm:t>
    </dgm:pt>
    <dgm:pt modelId="{CB1AAC1C-DAF0-4B06-A8E0-D01AB9471730}" type="parTrans" cxnId="{6A3BEB15-3DD9-4BC4-870D-97A71C9B1479}">
      <dgm:prSet/>
      <dgm:spPr/>
      <dgm:t>
        <a:bodyPr/>
        <a:lstStyle/>
        <a:p>
          <a:endParaRPr lang="en-US"/>
        </a:p>
      </dgm:t>
    </dgm:pt>
    <dgm:pt modelId="{4C740C51-E96F-4E59-AF21-AD91FD4E396C}" type="sibTrans" cxnId="{6A3BEB15-3DD9-4BC4-870D-97A71C9B1479}">
      <dgm:prSet/>
      <dgm:spPr/>
      <dgm:t>
        <a:bodyPr/>
        <a:lstStyle/>
        <a:p>
          <a:endParaRPr lang="en-US"/>
        </a:p>
      </dgm:t>
    </dgm:pt>
    <dgm:pt modelId="{091731EC-91AA-49A0-8C3C-240A332F6EE4}">
      <dgm:prSet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Career Services</a:t>
          </a:r>
          <a:endParaRPr lang="en-US" dirty="0"/>
        </a:p>
      </dgm:t>
    </dgm:pt>
    <dgm:pt modelId="{5384AF59-1564-4D09-A8BD-49DB4B71BFBB}" type="parTrans" cxnId="{8CE578A6-AE35-4A05-82C4-19A14B8C2660}">
      <dgm:prSet/>
      <dgm:spPr/>
      <dgm:t>
        <a:bodyPr/>
        <a:lstStyle/>
        <a:p>
          <a:endParaRPr lang="en-US"/>
        </a:p>
      </dgm:t>
    </dgm:pt>
    <dgm:pt modelId="{841DE54E-8BEF-447B-9A28-3936244C1BD7}" type="sibTrans" cxnId="{8CE578A6-AE35-4A05-82C4-19A14B8C2660}">
      <dgm:prSet/>
      <dgm:spPr/>
      <dgm:t>
        <a:bodyPr/>
        <a:lstStyle/>
        <a:p>
          <a:endParaRPr lang="en-US"/>
        </a:p>
      </dgm:t>
    </dgm:pt>
    <dgm:pt modelId="{2F0DCDC1-E2D3-4C42-976D-E5F221A4472A}">
      <dgm:prSet phldrT="[Text]" custT="1"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endParaRPr lang="en-US" sz="2800" b="0" dirty="0">
            <a:solidFill>
              <a:schemeClr val="bg1"/>
            </a:solidFill>
          </a:endParaRPr>
        </a:p>
      </dgm:t>
    </dgm:pt>
    <dgm:pt modelId="{3D0E910E-E8D3-4522-97F4-905688BE9976}" type="sibTrans" cxnId="{8A5A41A6-CB2F-4121-8C1B-153D2C9DAC9A}">
      <dgm:prSet/>
      <dgm:spPr/>
      <dgm:t>
        <a:bodyPr/>
        <a:lstStyle/>
        <a:p>
          <a:endParaRPr lang="en-US"/>
        </a:p>
      </dgm:t>
    </dgm:pt>
    <dgm:pt modelId="{4E8F5D60-C007-4BDB-97DA-F70F72FB354C}" type="parTrans" cxnId="{8A5A41A6-CB2F-4121-8C1B-153D2C9DAC9A}">
      <dgm:prSet/>
      <dgm:spPr/>
      <dgm:t>
        <a:bodyPr/>
        <a:lstStyle/>
        <a:p>
          <a:endParaRPr lang="en-US"/>
        </a:p>
      </dgm:t>
    </dgm:pt>
    <dgm:pt modelId="{B27F4B12-F62E-4040-8D9A-7579DA7C8CF7}">
      <dgm:prSet phldrT="[Text]" custScaleX="120461" custScaleY="118747" custLinFactNeighborX="-2195" custLinFactNeighborY="8992"/>
      <dgm:spPr>
        <a:solidFill>
          <a:srgbClr val="7598D9"/>
        </a:solidFill>
      </dgm:spPr>
      <dgm:t>
        <a:bodyPr/>
        <a:lstStyle/>
        <a:p>
          <a:endParaRPr lang="en-US" b="0" dirty="0">
            <a:solidFill>
              <a:schemeClr val="bg1"/>
            </a:solidFill>
          </a:endParaRPr>
        </a:p>
      </dgm:t>
    </dgm:pt>
    <dgm:pt modelId="{457E0D4D-75B6-427C-BCA8-A6D186D1923F}" type="parTrans" cxnId="{F314D482-A3E1-480D-B86F-E649AAD536D2}">
      <dgm:prSet/>
      <dgm:spPr/>
      <dgm:t>
        <a:bodyPr/>
        <a:lstStyle/>
        <a:p>
          <a:endParaRPr lang="en-US"/>
        </a:p>
      </dgm:t>
    </dgm:pt>
    <dgm:pt modelId="{75ED3567-67E5-4131-82EE-67880DF2CA3E}" type="sibTrans" cxnId="{F314D482-A3E1-480D-B86F-E649AAD536D2}">
      <dgm:prSet/>
      <dgm:spPr/>
      <dgm:t>
        <a:bodyPr/>
        <a:lstStyle/>
        <a:p>
          <a:endParaRPr lang="en-US"/>
        </a:p>
      </dgm:t>
    </dgm:pt>
    <dgm:pt modelId="{809D5809-6224-4D8E-B914-CAAF5D16945D}">
      <dgm:prSet phldrT="[Text]" custScaleX="120461" custScaleY="118747" custLinFactNeighborX="-2195" custLinFactNeighborY="8992"/>
      <dgm:spPr>
        <a:solidFill>
          <a:srgbClr val="7598D9"/>
        </a:solidFill>
      </dgm:spPr>
      <dgm:t>
        <a:bodyPr/>
        <a:lstStyle/>
        <a:p>
          <a:endParaRPr lang="en-US" b="0" dirty="0">
            <a:solidFill>
              <a:schemeClr val="bg1"/>
            </a:solidFill>
          </a:endParaRPr>
        </a:p>
      </dgm:t>
    </dgm:pt>
    <dgm:pt modelId="{92FD3DBE-ADF8-4859-BFF5-4217D08F1251}" type="parTrans" cxnId="{E0D1182F-93E2-46DF-AF4F-6C400F82FCA2}">
      <dgm:prSet/>
      <dgm:spPr/>
      <dgm:t>
        <a:bodyPr/>
        <a:lstStyle/>
        <a:p>
          <a:endParaRPr lang="en-US"/>
        </a:p>
      </dgm:t>
    </dgm:pt>
    <dgm:pt modelId="{D22FF1E8-4947-4868-B4BE-E68125895B56}" type="sibTrans" cxnId="{E0D1182F-93E2-46DF-AF4F-6C400F82FCA2}">
      <dgm:prSet/>
      <dgm:spPr/>
      <dgm:t>
        <a:bodyPr/>
        <a:lstStyle/>
        <a:p>
          <a:endParaRPr lang="en-US"/>
        </a:p>
      </dgm:t>
    </dgm:pt>
    <dgm:pt modelId="{6A2D5C82-19BB-41DA-8020-B02E20791C09}">
      <dgm:prSet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 smtClean="0"/>
            <a:t>Academic Support Services</a:t>
          </a:r>
          <a:endParaRPr lang="en-US" dirty="0"/>
        </a:p>
      </dgm:t>
    </dgm:pt>
    <dgm:pt modelId="{5D146050-2728-484A-B8A5-E2063A3BD13E}" type="parTrans" cxnId="{94FD76B3-301D-494E-BF44-102565F52F45}">
      <dgm:prSet/>
      <dgm:spPr/>
      <dgm:t>
        <a:bodyPr/>
        <a:lstStyle/>
        <a:p>
          <a:endParaRPr lang="en-US"/>
        </a:p>
      </dgm:t>
    </dgm:pt>
    <dgm:pt modelId="{31611B88-E5CA-47B3-A46A-D20D7842AEDD}" type="sibTrans" cxnId="{94FD76B3-301D-494E-BF44-102565F52F45}">
      <dgm:prSet/>
      <dgm:spPr/>
      <dgm:t>
        <a:bodyPr/>
        <a:lstStyle/>
        <a:p>
          <a:endParaRPr lang="en-US"/>
        </a:p>
      </dgm:t>
    </dgm:pt>
    <dgm:pt modelId="{4FD89715-97FB-43F5-9EA5-D3D7DE218474}">
      <dgm:prSet phldrT="[Text]"/>
      <dgm:spPr>
        <a:solidFill>
          <a:srgbClr val="FF6699">
            <a:alpha val="49804"/>
          </a:srgbClr>
        </a:solidFill>
      </dgm:spPr>
      <dgm:t>
        <a:bodyPr/>
        <a:lstStyle/>
        <a:p>
          <a:r>
            <a:rPr lang="en-US" dirty="0" smtClean="0"/>
            <a:t>University Ministry</a:t>
          </a:r>
          <a:endParaRPr lang="en-US" dirty="0"/>
        </a:p>
      </dgm:t>
    </dgm:pt>
    <dgm:pt modelId="{2A070A76-F152-4D0B-ABE6-211B3143562E}" type="parTrans" cxnId="{41023E09-4140-4D24-B34E-BC29004DD232}">
      <dgm:prSet/>
      <dgm:spPr/>
      <dgm:t>
        <a:bodyPr/>
        <a:lstStyle/>
        <a:p>
          <a:endParaRPr lang="en-US"/>
        </a:p>
      </dgm:t>
    </dgm:pt>
    <dgm:pt modelId="{071A0C5C-9E10-490C-B69E-3A23903BF242}" type="sibTrans" cxnId="{41023E09-4140-4D24-B34E-BC29004DD232}">
      <dgm:prSet/>
      <dgm:spPr/>
      <dgm:t>
        <a:bodyPr/>
        <a:lstStyle/>
        <a:p>
          <a:endParaRPr lang="en-US"/>
        </a:p>
      </dgm:t>
    </dgm:pt>
    <dgm:pt modelId="{273CA60E-D62C-442E-9237-0ED52886713A}" type="pres">
      <dgm:prSet presAssocID="{CE9EFED0-F359-4690-8DB4-51A46B8180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8C9212-9771-4EC5-90E2-C68817208366}" type="pres">
      <dgm:prSet presAssocID="{CE9EFED0-F359-4690-8DB4-51A46B81800C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6FAC9692-AC18-414C-9823-D9CB4A60C8EF}" type="pres">
      <dgm:prSet presAssocID="{2F0DCDC1-E2D3-4C42-976D-E5F221A4472A}" presName="centerShape" presStyleLbl="vennNode1" presStyleIdx="0" presStyleCnt="12" custScaleX="113063" custScaleY="111454" custLinFactNeighborX="-1628" custLinFactNeighborY="9690"/>
      <dgm:spPr/>
      <dgm:t>
        <a:bodyPr/>
        <a:lstStyle/>
        <a:p>
          <a:endParaRPr lang="en-US"/>
        </a:p>
      </dgm:t>
    </dgm:pt>
    <dgm:pt modelId="{9BEC7092-D084-4F76-9690-55909B46F1B3}" type="pres">
      <dgm:prSet presAssocID="{7EC3F7F6-6A19-450A-8A91-34FAEF1C4824}" presName="node" presStyleLbl="vennNode1" presStyleIdx="1" presStyleCnt="12" custScaleX="82896" custScaleY="82896" custRadScaleRad="136524" custRadScaleInc="19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32D42-DCEE-4F48-BF51-16A9649FB839}" type="pres">
      <dgm:prSet presAssocID="{4FD89715-97FB-43F5-9EA5-D3D7DE218474}" presName="node" presStyleLbl="vennNode1" presStyleIdx="2" presStyleCnt="12" custScaleX="82896" custScaleY="82896" custRadScaleRad="109621" custRadScaleInc="-6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D83F1-B4D0-4D06-9601-E149FCC9F88C}" type="pres">
      <dgm:prSet presAssocID="{0E4C1D92-9752-481B-83EA-D67C4376ED87}" presName="node" presStyleLbl="vennNode1" presStyleIdx="3" presStyleCnt="12" custScaleX="82896" custScaleY="82896" custRadScaleRad="174486" custRadScaleInc="34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DC92B-1B3A-47E6-8ADA-DB6D5968AC6E}" type="pres">
      <dgm:prSet presAssocID="{091731EC-91AA-49A0-8C3C-240A332F6EE4}" presName="node" presStyleLbl="vennNode1" presStyleIdx="4" presStyleCnt="12" custScaleX="82896" custScaleY="82896" custRadScaleRad="134597" custRadScaleInc="-37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3C1F8-E763-4530-9CD6-43AC3E73569E}" type="pres">
      <dgm:prSet presAssocID="{1734E866-4000-4160-80C3-296A35CE1EEB}" presName="node" presStyleLbl="vennNode1" presStyleIdx="5" presStyleCnt="12" custScaleX="82896" custScaleY="82896" custRadScaleRad="153733" custRadScaleInc="3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9C6EF-E2BE-42B1-A9E9-B6738C08FAAE}" type="pres">
      <dgm:prSet presAssocID="{638D9C8E-C7BD-43F7-83AB-880CF8BEE7E4}" presName="node" presStyleLbl="vennNode1" presStyleIdx="6" presStyleCnt="12" custScaleX="82896" custScaleY="82896" custRadScaleRad="170391" custRadScaleInc="355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486B2-AB3D-43C6-846D-51BAAC52B177}" type="pres">
      <dgm:prSet presAssocID="{E2E2A038-D5AA-4034-9EF5-90C9A4964FFC}" presName="node" presStyleLbl="vennNode1" presStyleIdx="7" presStyleCnt="12" custScaleX="82896" custScaleY="82896" custRadScaleRad="156556" custRadScaleInc="-255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BBB7D-BCA9-4BF1-B59D-688A345E433E}" type="pres">
      <dgm:prSet presAssocID="{8F3AF455-D871-4515-8C5F-14FE3BC9CDC7}" presName="node" presStyleLbl="vennNode1" presStyleIdx="8" presStyleCnt="12" custScaleX="82896" custScaleY="82896" custRadScaleRad="159156" custRadScaleInc="206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B73E6-2228-452F-A3CF-454281893558}" type="pres">
      <dgm:prSet presAssocID="{6A2D5C82-19BB-41DA-8020-B02E20791C09}" presName="node" presStyleLbl="vennNode1" presStyleIdx="9" presStyleCnt="12" custScaleX="76928" custScaleY="79614" custRadScaleRad="123130" custRadScaleInc="64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30038-ED17-443D-900F-9C4F13A86319}" type="pres">
      <dgm:prSet presAssocID="{96432D02-20EC-4736-95AB-AECA2B11AAB7}" presName="node" presStyleLbl="vennNode1" presStyleIdx="10" presStyleCnt="12" custScaleX="82896" custScaleY="82896" custRadScaleRad="144911" custRadScaleInc="-91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FCCA0-C1A8-4D44-8AB2-968E10DB7C84}" type="pres">
      <dgm:prSet presAssocID="{A983B617-43FA-4DF0-AD6E-FA6A721AFE61}" presName="node" presStyleLbl="vennNode1" presStyleIdx="11" presStyleCnt="12" custScaleX="82896" custScaleY="82896" custRadScaleRad="194046" custRadScaleInc="472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3B221C-86B3-4BB2-8EB2-93102F1ED93C}" type="presOf" srcId="{091731EC-91AA-49A0-8C3C-240A332F6EE4}" destId="{ADDDC92B-1B3A-47E6-8ADA-DB6D5968AC6E}" srcOrd="0" destOrd="0" presId="urn:microsoft.com/office/officeart/2005/8/layout/radial3"/>
    <dgm:cxn modelId="{BBADB8E8-4A4A-4AA5-951E-6B31A61E142F}" type="presOf" srcId="{2F0DCDC1-E2D3-4C42-976D-E5F221A4472A}" destId="{6FAC9692-AC18-414C-9823-D9CB4A60C8EF}" srcOrd="0" destOrd="0" presId="urn:microsoft.com/office/officeart/2005/8/layout/radial3"/>
    <dgm:cxn modelId="{2FE785F1-1D25-4493-A0CE-DBB209123BA9}" type="presOf" srcId="{8F3AF455-D871-4515-8C5F-14FE3BC9CDC7}" destId="{BE6BBB7D-BCA9-4BF1-B59D-688A345E433E}" srcOrd="0" destOrd="0" presId="urn:microsoft.com/office/officeart/2005/8/layout/radial3"/>
    <dgm:cxn modelId="{51294779-71F8-4DA0-9D54-629DFDC1512C}" srcId="{2F0DCDC1-E2D3-4C42-976D-E5F221A4472A}" destId="{8F3AF455-D871-4515-8C5F-14FE3BC9CDC7}" srcOrd="7" destOrd="0" parTransId="{7864321B-D78D-4E63-887C-2BA992DD6F55}" sibTransId="{B3B09ED8-8494-4265-9511-2B63FE7AC8F4}"/>
    <dgm:cxn modelId="{6A3BEB15-3DD9-4BC4-870D-97A71C9B1479}" srcId="{2F0DCDC1-E2D3-4C42-976D-E5F221A4472A}" destId="{0E4C1D92-9752-481B-83EA-D67C4376ED87}" srcOrd="2" destOrd="0" parTransId="{CB1AAC1C-DAF0-4B06-A8E0-D01AB9471730}" sibTransId="{4C740C51-E96F-4E59-AF21-AD91FD4E396C}"/>
    <dgm:cxn modelId="{0E77C5AD-ACAA-4299-B269-F57EEE6865A9}" srcId="{2F0DCDC1-E2D3-4C42-976D-E5F221A4472A}" destId="{96432D02-20EC-4736-95AB-AECA2B11AAB7}" srcOrd="9" destOrd="0" parTransId="{A9EC51C5-E4D7-46BB-9ABA-F1F5951A5FD3}" sibTransId="{4125CDF6-329A-49E2-9996-FFE66949D88B}"/>
    <dgm:cxn modelId="{BB2473DC-497D-432B-84E7-291253254825}" srcId="{2F0DCDC1-E2D3-4C42-976D-E5F221A4472A}" destId="{A983B617-43FA-4DF0-AD6E-FA6A721AFE61}" srcOrd="10" destOrd="0" parTransId="{3693DF50-6358-48EE-8C15-CD07DB38673C}" sibTransId="{1D9BC0D4-27FE-4FF5-A426-71CF933D6221}"/>
    <dgm:cxn modelId="{457714AD-559F-4B97-B20E-4C2BFA89842C}" type="presOf" srcId="{96432D02-20EC-4736-95AB-AECA2B11AAB7}" destId="{1FB30038-ED17-443D-900F-9C4F13A86319}" srcOrd="0" destOrd="0" presId="urn:microsoft.com/office/officeart/2005/8/layout/radial3"/>
    <dgm:cxn modelId="{8D3C8D99-74A2-41F8-BF38-CBA74C7B0052}" type="presOf" srcId="{CE9EFED0-F359-4690-8DB4-51A46B81800C}" destId="{273CA60E-D62C-442E-9237-0ED52886713A}" srcOrd="0" destOrd="0" presId="urn:microsoft.com/office/officeart/2005/8/layout/radial3"/>
    <dgm:cxn modelId="{ECD6B523-E152-4F43-A3AA-0D6AFC21B33F}" type="presOf" srcId="{7EC3F7F6-6A19-450A-8A91-34FAEF1C4824}" destId="{9BEC7092-D084-4F76-9690-55909B46F1B3}" srcOrd="0" destOrd="0" presId="urn:microsoft.com/office/officeart/2005/8/layout/radial3"/>
    <dgm:cxn modelId="{41023E09-4140-4D24-B34E-BC29004DD232}" srcId="{2F0DCDC1-E2D3-4C42-976D-E5F221A4472A}" destId="{4FD89715-97FB-43F5-9EA5-D3D7DE218474}" srcOrd="1" destOrd="0" parTransId="{2A070A76-F152-4D0B-ABE6-211B3143562E}" sibTransId="{071A0C5C-9E10-490C-B69E-3A23903BF242}"/>
    <dgm:cxn modelId="{C5992E01-D197-4E0A-A861-16911D2172F7}" srcId="{2F0DCDC1-E2D3-4C42-976D-E5F221A4472A}" destId="{E2E2A038-D5AA-4034-9EF5-90C9A4964FFC}" srcOrd="6" destOrd="0" parTransId="{5792CF48-E3FD-4579-9B15-3520A3E933F0}" sibTransId="{C5C057F1-2FD5-4C50-9A45-333209C14DAE}"/>
    <dgm:cxn modelId="{8A5A41A6-CB2F-4121-8C1B-153D2C9DAC9A}" srcId="{CE9EFED0-F359-4690-8DB4-51A46B81800C}" destId="{2F0DCDC1-E2D3-4C42-976D-E5F221A4472A}" srcOrd="0" destOrd="0" parTransId="{4E8F5D60-C007-4BDB-97DA-F70F72FB354C}" sibTransId="{3D0E910E-E8D3-4522-97F4-905688BE9976}"/>
    <dgm:cxn modelId="{8CE578A6-AE35-4A05-82C4-19A14B8C2660}" srcId="{2F0DCDC1-E2D3-4C42-976D-E5F221A4472A}" destId="{091731EC-91AA-49A0-8C3C-240A332F6EE4}" srcOrd="3" destOrd="0" parTransId="{5384AF59-1564-4D09-A8BD-49DB4B71BFBB}" sibTransId="{841DE54E-8BEF-447B-9A28-3936244C1BD7}"/>
    <dgm:cxn modelId="{234E1CDC-DEB7-4DE2-83E2-D1FA0E745CC2}" srcId="{2F0DCDC1-E2D3-4C42-976D-E5F221A4472A}" destId="{7EC3F7F6-6A19-450A-8A91-34FAEF1C4824}" srcOrd="0" destOrd="0" parTransId="{848FF064-49B3-4E50-9B44-0170E2D27BD6}" sibTransId="{F04D17C0-ACBD-4909-B060-129ECD8D6384}"/>
    <dgm:cxn modelId="{CD8F3907-D0FC-4CE8-85BD-AAC8D929055E}" type="presOf" srcId="{6A2D5C82-19BB-41DA-8020-B02E20791C09}" destId="{8D0B73E6-2228-452F-A3CF-454281893558}" srcOrd="0" destOrd="0" presId="urn:microsoft.com/office/officeart/2005/8/layout/radial3"/>
    <dgm:cxn modelId="{94FD76B3-301D-494E-BF44-102565F52F45}" srcId="{2F0DCDC1-E2D3-4C42-976D-E5F221A4472A}" destId="{6A2D5C82-19BB-41DA-8020-B02E20791C09}" srcOrd="8" destOrd="0" parTransId="{5D146050-2728-484A-B8A5-E2063A3BD13E}" sibTransId="{31611B88-E5CA-47B3-A46A-D20D7842AEDD}"/>
    <dgm:cxn modelId="{6E80EC0A-57FA-4345-8074-C250B207B18E}" type="presOf" srcId="{1734E866-4000-4160-80C3-296A35CE1EEB}" destId="{1CD3C1F8-E763-4530-9CD6-43AC3E73569E}" srcOrd="0" destOrd="0" presId="urn:microsoft.com/office/officeart/2005/8/layout/radial3"/>
    <dgm:cxn modelId="{EC2D68E3-A4EA-4419-AB7C-53512D7F6952}" type="presOf" srcId="{638D9C8E-C7BD-43F7-83AB-880CF8BEE7E4}" destId="{DC59C6EF-E2BE-42B1-A9E9-B6738C08FAAE}" srcOrd="0" destOrd="0" presId="urn:microsoft.com/office/officeart/2005/8/layout/radial3"/>
    <dgm:cxn modelId="{E0D1182F-93E2-46DF-AF4F-6C400F82FCA2}" srcId="{CE9EFED0-F359-4690-8DB4-51A46B81800C}" destId="{809D5809-6224-4D8E-B914-CAAF5D16945D}" srcOrd="1" destOrd="0" parTransId="{92FD3DBE-ADF8-4859-BFF5-4217D08F1251}" sibTransId="{D22FF1E8-4947-4868-B4BE-E68125895B56}"/>
    <dgm:cxn modelId="{F314D482-A3E1-480D-B86F-E649AAD536D2}" srcId="{CE9EFED0-F359-4690-8DB4-51A46B81800C}" destId="{B27F4B12-F62E-4040-8D9A-7579DA7C8CF7}" srcOrd="2" destOrd="0" parTransId="{457E0D4D-75B6-427C-BCA8-A6D186D1923F}" sibTransId="{75ED3567-67E5-4131-82EE-67880DF2CA3E}"/>
    <dgm:cxn modelId="{4F933895-4276-47B8-899D-A3FAE6077882}" srcId="{2F0DCDC1-E2D3-4C42-976D-E5F221A4472A}" destId="{638D9C8E-C7BD-43F7-83AB-880CF8BEE7E4}" srcOrd="5" destOrd="0" parTransId="{E959C3B7-365D-4F61-9488-68F7042418F1}" sibTransId="{DC27C1B3-0FB3-41BC-B0EE-36EDE20FB604}"/>
    <dgm:cxn modelId="{9063232E-A918-4E7E-B135-C93B1332097D}" type="presOf" srcId="{4FD89715-97FB-43F5-9EA5-D3D7DE218474}" destId="{60432D42-DCEE-4F48-BF51-16A9649FB839}" srcOrd="0" destOrd="0" presId="urn:microsoft.com/office/officeart/2005/8/layout/radial3"/>
    <dgm:cxn modelId="{DB9D4433-11DF-4395-A1D2-2F196FB3F351}" srcId="{2F0DCDC1-E2D3-4C42-976D-E5F221A4472A}" destId="{1734E866-4000-4160-80C3-296A35CE1EEB}" srcOrd="4" destOrd="0" parTransId="{E9C63798-A097-491B-87B7-D3983F66E8FD}" sibTransId="{66F3497D-7C34-48C2-B2FD-2AE8933DA12C}"/>
    <dgm:cxn modelId="{D91A1C5E-A0D1-4704-8455-45BB2FA13A3B}" type="presOf" srcId="{A983B617-43FA-4DF0-AD6E-FA6A721AFE61}" destId="{F20FCCA0-C1A8-4D44-8AB2-968E10DB7C84}" srcOrd="0" destOrd="0" presId="urn:microsoft.com/office/officeart/2005/8/layout/radial3"/>
    <dgm:cxn modelId="{12770946-2757-457F-8A24-B4892468A197}" type="presOf" srcId="{0E4C1D92-9752-481B-83EA-D67C4376ED87}" destId="{6DAD83F1-B4D0-4D06-9601-E149FCC9F88C}" srcOrd="0" destOrd="0" presId="urn:microsoft.com/office/officeart/2005/8/layout/radial3"/>
    <dgm:cxn modelId="{6D9AE497-95A0-4FBE-98B9-67CB9187DE8A}" type="presOf" srcId="{E2E2A038-D5AA-4034-9EF5-90C9A4964FFC}" destId="{0D7486B2-AB3D-43C6-846D-51BAAC52B177}" srcOrd="0" destOrd="0" presId="urn:microsoft.com/office/officeart/2005/8/layout/radial3"/>
    <dgm:cxn modelId="{DF04A709-8560-4675-A2A7-7AB4CBE72CB4}" type="presParOf" srcId="{273CA60E-D62C-442E-9237-0ED52886713A}" destId="{EC8C9212-9771-4EC5-90E2-C68817208366}" srcOrd="0" destOrd="0" presId="urn:microsoft.com/office/officeart/2005/8/layout/radial3"/>
    <dgm:cxn modelId="{DAC1659A-3492-4245-9B7A-7B6F143687C3}" type="presParOf" srcId="{EC8C9212-9771-4EC5-90E2-C68817208366}" destId="{6FAC9692-AC18-414C-9823-D9CB4A60C8EF}" srcOrd="0" destOrd="0" presId="urn:microsoft.com/office/officeart/2005/8/layout/radial3"/>
    <dgm:cxn modelId="{E9185098-CFEE-4C67-AF70-20498D1A9FBF}" type="presParOf" srcId="{EC8C9212-9771-4EC5-90E2-C68817208366}" destId="{9BEC7092-D084-4F76-9690-55909B46F1B3}" srcOrd="1" destOrd="0" presId="urn:microsoft.com/office/officeart/2005/8/layout/radial3"/>
    <dgm:cxn modelId="{0ED9427F-F484-4A84-B7E0-9BF841DE41F9}" type="presParOf" srcId="{EC8C9212-9771-4EC5-90E2-C68817208366}" destId="{60432D42-DCEE-4F48-BF51-16A9649FB839}" srcOrd="2" destOrd="0" presId="urn:microsoft.com/office/officeart/2005/8/layout/radial3"/>
    <dgm:cxn modelId="{A40E6E74-F325-440A-BD08-D7D8C193E19E}" type="presParOf" srcId="{EC8C9212-9771-4EC5-90E2-C68817208366}" destId="{6DAD83F1-B4D0-4D06-9601-E149FCC9F88C}" srcOrd="3" destOrd="0" presId="urn:microsoft.com/office/officeart/2005/8/layout/radial3"/>
    <dgm:cxn modelId="{617B80C2-1FE8-48B1-B2CD-E779C983D549}" type="presParOf" srcId="{EC8C9212-9771-4EC5-90E2-C68817208366}" destId="{ADDDC92B-1B3A-47E6-8ADA-DB6D5968AC6E}" srcOrd="4" destOrd="0" presId="urn:microsoft.com/office/officeart/2005/8/layout/radial3"/>
    <dgm:cxn modelId="{5D0B15F4-8B27-4BA3-A354-C151FB90453E}" type="presParOf" srcId="{EC8C9212-9771-4EC5-90E2-C68817208366}" destId="{1CD3C1F8-E763-4530-9CD6-43AC3E73569E}" srcOrd="5" destOrd="0" presId="urn:microsoft.com/office/officeart/2005/8/layout/radial3"/>
    <dgm:cxn modelId="{7009F7C4-283A-4A7A-9808-0EDBD0D65515}" type="presParOf" srcId="{EC8C9212-9771-4EC5-90E2-C68817208366}" destId="{DC59C6EF-E2BE-42B1-A9E9-B6738C08FAAE}" srcOrd="6" destOrd="0" presId="urn:microsoft.com/office/officeart/2005/8/layout/radial3"/>
    <dgm:cxn modelId="{C3E32401-DCDB-4A8E-B48F-DE9F7A7024A6}" type="presParOf" srcId="{EC8C9212-9771-4EC5-90E2-C68817208366}" destId="{0D7486B2-AB3D-43C6-846D-51BAAC52B177}" srcOrd="7" destOrd="0" presId="urn:microsoft.com/office/officeart/2005/8/layout/radial3"/>
    <dgm:cxn modelId="{08E6DA01-E013-4A3C-9F39-BA1248572043}" type="presParOf" srcId="{EC8C9212-9771-4EC5-90E2-C68817208366}" destId="{BE6BBB7D-BCA9-4BF1-B59D-688A345E433E}" srcOrd="8" destOrd="0" presId="urn:microsoft.com/office/officeart/2005/8/layout/radial3"/>
    <dgm:cxn modelId="{BCA323B5-5294-462B-91C1-F8F4DA87BA1A}" type="presParOf" srcId="{EC8C9212-9771-4EC5-90E2-C68817208366}" destId="{8D0B73E6-2228-452F-A3CF-454281893558}" srcOrd="9" destOrd="0" presId="urn:microsoft.com/office/officeart/2005/8/layout/radial3"/>
    <dgm:cxn modelId="{E5582EB5-C30C-41AA-B994-04902B00D8F9}" type="presParOf" srcId="{EC8C9212-9771-4EC5-90E2-C68817208366}" destId="{1FB30038-ED17-443D-900F-9C4F13A86319}" srcOrd="10" destOrd="0" presId="urn:microsoft.com/office/officeart/2005/8/layout/radial3"/>
    <dgm:cxn modelId="{D308676F-B948-484A-9C5D-3DDBF0B1ADF6}" type="presParOf" srcId="{EC8C9212-9771-4EC5-90E2-C68817208366}" destId="{F20FCCA0-C1A8-4D44-8AB2-968E10DB7C84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8897F0E-8C4F-4592-89E6-F151B8304521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853011A7-A08A-4FEB-A301-68CB5FB7E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B55F3CEC-1C27-471E-A6BD-56CAE09D2232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4D101F6-2F78-46AD-BCEB-4C9950A88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54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856DFE-BC7E-48EB-9665-D35559370E37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6F5AE-A1D1-4AA6-85F2-FB936CCF7D0C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41922E-BC45-4C04-90DF-AAC8AF12CB6C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D5D381-E302-41F3-9DF7-AB26CB9FACB9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B23126-DAA5-497A-A02E-173575A61210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FB6D71-D239-4921-AF90-DB07E570F23E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6B8FDF-9F18-490E-B4F1-CE8470EA60DD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529D60-7723-418E-9CA9-BBEFCAC8E16B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55CE44-3E89-4E35-8CBB-65E4F2CFB3EF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BD88AE-E70B-4A48-8BC5-F841E95B7D9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Full-time faculty members are advisors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966400-F2CF-41D9-8CF2-D1E5113CB4AD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64BF2D-4556-4B4C-80CD-40C26546CE67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474763-5C18-4568-BEB0-4597D4BC087D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Transition to retention model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D064D0-DE02-4C7C-9D64-9BF7BBF6153F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3D870E-F4C8-4712-9646-BC305B04E073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EF93A9-A9BC-4240-9840-75FA9A9DF25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9CC764-FDD4-4E21-A45B-E30358C2413A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FE8C-385F-4A67-AEB3-EB2090CD75A1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B5E0A2-BA5B-4019-BEAA-9690C6CB7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4D48-36A3-42ED-829E-B31640933AFD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67F9-2B53-469F-AC72-17C79E7A9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91D58-7A47-4AF0-BC1F-AC15955942B0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D20F-3C3C-41FA-A746-8A86416CF6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BDF2-7C5E-4E06-A7AE-334E68896FFD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FDD4-9DC3-45C7-A0CB-31CAD620C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B5B2-6E84-4A57-90DF-A1E5EDEE2124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8C5A-813E-4F8A-823D-1A73436A0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5546-1240-4E02-A22B-2E79BD4A2AB6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54B1-8052-4877-804E-3F7D65018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09D999-1533-4879-BC73-CD8F5F216538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322DC1-ADF9-4CE1-9774-B8E5BD606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D0E5-A6F6-4CDF-BC58-D5CE578D58EA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6A123-7A92-4147-856C-0A0B86AC3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8546E-829F-4985-9721-517E89B81834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C634-1DE5-4A9B-BD3D-2D3B63528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D305-D92D-4E06-9373-0C8ED944A2D5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DBDF-5F0B-4DF8-AFCB-127E7175B6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F28D-9448-4A0D-93A6-1B0052E2D63A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EB19-C0E5-4791-A704-598E7E281C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37AEEF3-9A3F-4407-8596-4C4A5BF92C66}" type="datetimeFigureOut">
              <a:rPr lang="en-US"/>
              <a:pPr>
                <a:defRPr/>
              </a:pPr>
              <a:t>7/11/2011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C02B50-55E7-4C63-BB7B-9C5AB5DD3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5" r:id="rId2"/>
    <p:sldLayoutId id="2147484014" r:id="rId3"/>
    <p:sldLayoutId id="2147484013" r:id="rId4"/>
    <p:sldLayoutId id="2147484017" r:id="rId5"/>
    <p:sldLayoutId id="2147484018" r:id="rId6"/>
    <p:sldLayoutId id="2147484012" r:id="rId7"/>
    <p:sldLayoutId id="2147484011" r:id="rId8"/>
    <p:sldLayoutId id="2147484010" r:id="rId9"/>
    <p:sldLayoutId id="2147484009" r:id="rId10"/>
    <p:sldLayoutId id="21474840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 kern="1200">
          <a:solidFill>
            <a:srgbClr val="B32C1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alderman@stmarytx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2057400"/>
          </a:xfrm>
        </p:spPr>
        <p:txBody>
          <a:bodyPr/>
          <a:lstStyle/>
          <a:p>
            <a:r>
              <a:rPr lang="en-US" sz="3200" b="1" dirty="0" smtClean="0"/>
              <a:t>Walmart Foundation, AIHEC, HACU, and NAFEO Student Success Collaborative</a:t>
            </a:r>
            <a:br>
              <a:rPr lang="en-US" sz="3200" b="1" dirty="0" smtClean="0"/>
            </a:br>
            <a:r>
              <a:rPr lang="en-US" sz="2400" b="1" dirty="0" smtClean="0"/>
              <a:t>Mentor Institution and Project Staff Meeting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St. Mary’s University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April 27-29, 2011</a:t>
            </a:r>
            <a:endParaRPr lang="en-US" sz="24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581400" y="4267200"/>
            <a:ext cx="5257800" cy="228600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en-US" sz="2000" b="1" dirty="0" smtClean="0"/>
          </a:p>
          <a:p>
            <a:pPr algn="r">
              <a:defRPr/>
            </a:pPr>
            <a:r>
              <a:rPr lang="en-US" sz="2000" b="1" dirty="0" smtClean="0"/>
              <a:t>Rosalind V. Alderman, Ph.D.</a:t>
            </a:r>
            <a:endParaRPr lang="en-US" sz="2000" dirty="0" smtClean="0"/>
          </a:p>
          <a:p>
            <a:pPr algn="r">
              <a:defRPr/>
            </a:pPr>
            <a:r>
              <a:rPr lang="en-US" sz="1700" dirty="0" smtClean="0"/>
              <a:t>Assistant Vice President for Retention Management</a:t>
            </a:r>
          </a:p>
          <a:p>
            <a:pPr algn="r">
              <a:defRPr/>
            </a:pPr>
            <a:r>
              <a:rPr lang="en-US" sz="1700" dirty="0" smtClean="0"/>
              <a:t>St. Mary’s University</a:t>
            </a:r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038600"/>
            <a:ext cx="1143000" cy="2385060"/>
          </a:xfrm>
          <a:prstGeom prst="rect">
            <a:avLst/>
          </a:prstGeom>
        </p:spPr>
      </p:pic>
      <p:pic>
        <p:nvPicPr>
          <p:cNvPr id="5" name="Picture 3" descr="StMarysU_logo2_BlueOnWhi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953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the Office of Student Retention	</a:t>
            </a:r>
          </a:p>
        </p:txBody>
      </p:sp>
      <p:pic>
        <p:nvPicPr>
          <p:cNvPr id="34818" name="Content Placeholder 8" descr="retention we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514600"/>
            <a:ext cx="4038600" cy="3262313"/>
          </a:xfrm>
        </p:spPr>
      </p:pic>
      <p:sp>
        <p:nvSpPr>
          <p:cNvPr id="34819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Three student interns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Modest operations budget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Focus in 3 areas:</a:t>
            </a:r>
            <a:endParaRPr lang="en-US" sz="2300" dirty="0" smtClean="0"/>
          </a:p>
          <a:p>
            <a:pPr lvl="1">
              <a:buFont typeface="Arial" charset="0"/>
              <a:buChar char="•"/>
            </a:pPr>
            <a:r>
              <a:rPr lang="en-US" sz="2300" dirty="0" smtClean="0"/>
              <a:t>Student outreach </a:t>
            </a:r>
          </a:p>
          <a:p>
            <a:pPr lvl="1">
              <a:buFont typeface="Arial" charset="0"/>
              <a:buChar char="•"/>
            </a:pPr>
            <a:r>
              <a:rPr lang="en-US" sz="2300" dirty="0" smtClean="0"/>
              <a:t>Data analysis</a:t>
            </a:r>
          </a:p>
          <a:p>
            <a:pPr lvl="1">
              <a:buFont typeface="Arial" charset="0"/>
              <a:buChar char="•"/>
            </a:pPr>
            <a:r>
              <a:rPr lang="en-US" sz="2300" dirty="0" smtClean="0"/>
              <a:t>Campus policies         and procedures</a:t>
            </a:r>
          </a:p>
          <a:p>
            <a:endParaRPr lang="en-US" dirty="0" smtClean="0"/>
          </a:p>
        </p:txBody>
      </p:sp>
      <p:pic>
        <p:nvPicPr>
          <p:cNvPr id="34820" name="Picture 5" descr="StMarysU_logo2_BlueOnWhi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Leadership </a:t>
            </a:r>
          </a:p>
        </p:txBody>
      </p:sp>
      <p:sp>
        <p:nvSpPr>
          <p:cNvPr id="36866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r>
              <a:rPr lang="en-US" sz="3200" dirty="0" smtClean="0"/>
              <a:t>Retention Leadership Team:</a:t>
            </a:r>
          </a:p>
          <a:p>
            <a:pPr lvl="1"/>
            <a:r>
              <a:rPr lang="en-US" sz="2700" dirty="0" smtClean="0"/>
              <a:t>Assistant VP</a:t>
            </a:r>
          </a:p>
          <a:p>
            <a:pPr lvl="1"/>
            <a:r>
              <a:rPr lang="en-US" sz="2700" dirty="0" smtClean="0"/>
              <a:t>3 Vice Presidents:</a:t>
            </a:r>
          </a:p>
          <a:p>
            <a:pPr lvl="2"/>
            <a:r>
              <a:rPr lang="en-US" sz="2400" dirty="0" smtClean="0"/>
              <a:t>Enrollment Management</a:t>
            </a:r>
          </a:p>
          <a:p>
            <a:pPr lvl="2"/>
            <a:r>
              <a:rPr lang="en-US" sz="2400" dirty="0" smtClean="0"/>
              <a:t>Student Development</a:t>
            </a:r>
          </a:p>
          <a:p>
            <a:pPr lvl="2"/>
            <a:r>
              <a:rPr lang="en-US" sz="2400" dirty="0" smtClean="0"/>
              <a:t>Academic Affairs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6867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r>
              <a:rPr lang="en-US" sz="3200" dirty="0" smtClean="0"/>
              <a:t>Retention Committee:</a:t>
            </a:r>
          </a:p>
          <a:p>
            <a:pPr lvl="1"/>
            <a:r>
              <a:rPr lang="en-US" sz="2000" dirty="0" smtClean="0"/>
              <a:t>Faculty (4)</a:t>
            </a:r>
          </a:p>
          <a:p>
            <a:pPr lvl="1"/>
            <a:r>
              <a:rPr lang="en-US" sz="2000" dirty="0" smtClean="0"/>
              <a:t>Student Government</a:t>
            </a:r>
          </a:p>
          <a:p>
            <a:pPr lvl="1"/>
            <a:r>
              <a:rPr lang="en-US" sz="2000" dirty="0" smtClean="0"/>
              <a:t>Academic Advising</a:t>
            </a:r>
          </a:p>
          <a:p>
            <a:pPr lvl="1"/>
            <a:r>
              <a:rPr lang="en-US" sz="2000" dirty="0" smtClean="0"/>
              <a:t>Institutional Research</a:t>
            </a:r>
          </a:p>
          <a:p>
            <a:pPr lvl="1"/>
            <a:r>
              <a:rPr lang="en-US" sz="2000" dirty="0" smtClean="0"/>
              <a:t>Academic Assessment</a:t>
            </a:r>
          </a:p>
          <a:p>
            <a:pPr lvl="1"/>
            <a:r>
              <a:rPr lang="en-US" sz="2000" dirty="0" smtClean="0"/>
              <a:t>Financial Assistance</a:t>
            </a:r>
          </a:p>
          <a:p>
            <a:pPr lvl="1"/>
            <a:r>
              <a:rPr lang="en-US" sz="2000" dirty="0" smtClean="0"/>
              <a:t>Dean of Students</a:t>
            </a:r>
          </a:p>
          <a:p>
            <a:pPr lvl="1"/>
            <a:r>
              <a:rPr lang="en-US" sz="2000" dirty="0" smtClean="0"/>
              <a:t>Marianists</a:t>
            </a:r>
          </a:p>
          <a:p>
            <a:pPr lvl="1"/>
            <a:endParaRPr lang="en-US" sz="2000" dirty="0" smtClean="0"/>
          </a:p>
          <a:p>
            <a:pPr>
              <a:buFont typeface="Georgia" pitchFamily="18" charset="0"/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</p:txBody>
      </p:sp>
      <p:pic>
        <p:nvPicPr>
          <p:cNvPr id="36868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2286000" y="2111375"/>
            <a:ext cx="4267200" cy="4213225"/>
          </a:xfrm>
          <a:prstGeom prst="ellipse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914" name="Title 6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9975"/>
          </a:xfrm>
        </p:spPr>
        <p:txBody>
          <a:bodyPr/>
          <a:lstStyle/>
          <a:p>
            <a:pPr eaLnBrk="1" hangingPunct="1"/>
            <a:r>
              <a:rPr lang="en-US" dirty="0" smtClean="0"/>
              <a:t>University Reach</a:t>
            </a:r>
          </a:p>
        </p:txBody>
      </p:sp>
      <p:sp>
        <p:nvSpPr>
          <p:cNvPr id="3" name="Oval 2"/>
          <p:cNvSpPr/>
          <p:nvPr/>
        </p:nvSpPr>
        <p:spPr>
          <a:xfrm>
            <a:off x="3276600" y="3048000"/>
            <a:ext cx="2438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685800"/>
          <a:ext cx="8839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 rot="10800000" flipV="1">
            <a:off x="5791200" y="3124200"/>
            <a:ext cx="1295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38100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5791200" y="4876800"/>
            <a:ext cx="1371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124200" y="2895600"/>
            <a:ext cx="2741613" cy="2668588"/>
          </a:xfrm>
          <a:prstGeom prst="ellipse">
            <a:avLst/>
          </a:prstGeom>
          <a:solidFill>
            <a:srgbClr val="7598D9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</a:rPr>
              <a:t>Retention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638800"/>
            <a:ext cx="2057400" cy="109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u="sng" dirty="0">
                <a:solidFill>
                  <a:schemeClr val="accent6"/>
                </a:solidFill>
                <a:latin typeface="+mj-lt"/>
                <a:cs typeface="Times New Roman"/>
              </a:rPr>
              <a:t>University Divisions</a:t>
            </a:r>
          </a:p>
          <a:p>
            <a:pPr>
              <a:defRPr/>
            </a:pPr>
            <a:endParaRPr lang="en-US" sz="500" u="sng" dirty="0">
              <a:solidFill>
                <a:schemeClr val="accent6"/>
              </a:solidFill>
              <a:latin typeface="+mj-lt"/>
              <a:cs typeface="Times New Roman"/>
            </a:endParaRPr>
          </a:p>
          <a:p>
            <a:pPr>
              <a:defRPr/>
            </a:pPr>
            <a:r>
              <a:rPr lang="en-US" sz="1000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/>
              </a:rPr>
              <a:t>●</a:t>
            </a:r>
            <a:r>
              <a:rPr lang="en-US" sz="1000" dirty="0">
                <a:solidFill>
                  <a:srgbClr val="92D050"/>
                </a:solidFill>
                <a:latin typeface="+mj-lt"/>
                <a:cs typeface="Times New Roman"/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+mj-lt"/>
              </a:rPr>
              <a:t>Academic Affairs  </a:t>
            </a:r>
          </a:p>
          <a:p>
            <a:pPr>
              <a:defRPr/>
            </a:pPr>
            <a:r>
              <a:rPr lang="en-US" sz="1000" dirty="0">
                <a:solidFill>
                  <a:srgbClr val="7030A0"/>
                </a:solidFill>
                <a:latin typeface="+mj-lt"/>
                <a:cs typeface="Times New Roman"/>
              </a:rPr>
              <a:t>●</a:t>
            </a:r>
            <a:r>
              <a:rPr lang="en-US" sz="1000" dirty="0">
                <a:solidFill>
                  <a:srgbClr val="92D050"/>
                </a:solidFill>
                <a:latin typeface="+mj-lt"/>
                <a:cs typeface="Times New Roman"/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+mj-lt"/>
              </a:rPr>
              <a:t>Administration and Finance</a:t>
            </a:r>
            <a:r>
              <a:rPr lang="en-US" sz="1000" dirty="0">
                <a:latin typeface="+mj-lt"/>
              </a:rPr>
              <a:t> </a:t>
            </a:r>
          </a:p>
          <a:p>
            <a:pPr>
              <a:defRPr/>
            </a:pPr>
            <a:r>
              <a:rPr lang="en-US" sz="1000" dirty="0">
                <a:solidFill>
                  <a:srgbClr val="7598D9"/>
                </a:solidFill>
                <a:latin typeface="+mj-lt"/>
                <a:cs typeface="Times New Roman"/>
              </a:rPr>
              <a:t>●</a:t>
            </a:r>
            <a:r>
              <a:rPr lang="en-US" sz="1000" dirty="0">
                <a:solidFill>
                  <a:srgbClr val="92D050"/>
                </a:solidFill>
                <a:latin typeface="+mj-lt"/>
                <a:cs typeface="Times New Roman"/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+mj-lt"/>
              </a:rPr>
              <a:t>Enrollment Management</a:t>
            </a:r>
          </a:p>
          <a:p>
            <a:pPr>
              <a:defRPr/>
            </a:pPr>
            <a:r>
              <a:rPr lang="en-US" sz="1000" dirty="0">
                <a:solidFill>
                  <a:srgbClr val="FF99CC"/>
                </a:solidFill>
                <a:cs typeface="Times New Roman"/>
              </a:rPr>
              <a:t>●</a:t>
            </a:r>
            <a:r>
              <a:rPr lang="en-US" sz="1000" dirty="0">
                <a:solidFill>
                  <a:srgbClr val="FF99CC"/>
                </a:solidFill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+mj-lt"/>
              </a:rPr>
              <a:t>Mission &amp; Identity</a:t>
            </a:r>
          </a:p>
          <a:p>
            <a:pPr>
              <a:defRPr/>
            </a:pPr>
            <a:r>
              <a:rPr lang="en-US" sz="1000" dirty="0">
                <a:solidFill>
                  <a:srgbClr val="92D050"/>
                </a:solidFill>
                <a:latin typeface="+mj-lt"/>
                <a:cs typeface="Times New Roman"/>
              </a:rPr>
              <a:t>●</a:t>
            </a:r>
            <a:r>
              <a:rPr lang="en-US" sz="1000" dirty="0">
                <a:latin typeface="+mj-lt"/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+mj-lt"/>
              </a:rPr>
              <a:t>Student Development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4457700" y="2324100"/>
            <a:ext cx="838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Current Programs</a:t>
            </a:r>
          </a:p>
        </p:txBody>
      </p:sp>
      <p:pic>
        <p:nvPicPr>
          <p:cNvPr id="40962" name="Picture 6" descr="stmu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68516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high-impact initiatives: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4038600" cy="4525963"/>
          </a:xfrm>
        </p:spPr>
        <p:txBody>
          <a:bodyPr/>
          <a:lstStyle/>
          <a:p>
            <a:r>
              <a:rPr lang="en-US" sz="2400" dirty="0" smtClean="0"/>
              <a:t>Faculty-based advising system</a:t>
            </a:r>
          </a:p>
          <a:p>
            <a:r>
              <a:rPr lang="en-US" sz="2400" dirty="0" smtClean="0"/>
              <a:t>DegreeWorks (new!)</a:t>
            </a:r>
          </a:p>
          <a:p>
            <a:r>
              <a:rPr lang="en-US" sz="2400" dirty="0" smtClean="0"/>
              <a:t>ND 101- Freshman Seminar, required</a:t>
            </a:r>
          </a:p>
          <a:p>
            <a:r>
              <a:rPr lang="en-US" sz="2400" dirty="0" smtClean="0"/>
              <a:t>McNair Scholars Program</a:t>
            </a:r>
          </a:p>
          <a:p>
            <a:r>
              <a:rPr lang="en-US" sz="2400" dirty="0" smtClean="0"/>
              <a:t>S.U.R.F.- Summer Undergraduate Research Fellowship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Undergraduate Research Symposium</a:t>
            </a:r>
          </a:p>
          <a:p>
            <a:r>
              <a:rPr lang="en-US" sz="2400" dirty="0" smtClean="0"/>
              <a:t>Civic engagement/career development efforts</a:t>
            </a:r>
          </a:p>
          <a:p>
            <a:r>
              <a:rPr lang="en-US" sz="2400" dirty="0" smtClean="0"/>
              <a:t>Residence Life</a:t>
            </a:r>
          </a:p>
          <a:p>
            <a:r>
              <a:rPr lang="en-US" sz="2400" i="1" dirty="0" smtClean="0"/>
              <a:t>Access St. Mary’s </a:t>
            </a:r>
          </a:p>
          <a:p>
            <a:r>
              <a:rPr lang="en-US" sz="2400" dirty="0" smtClean="0"/>
              <a:t>Retention Action plan</a:t>
            </a:r>
          </a:p>
          <a:p>
            <a:r>
              <a:rPr lang="en-US" sz="2400" dirty="0" smtClean="0"/>
              <a:t>Rattler Finish (new!)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Faculty Academic Mentor Program(FAM) 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59238"/>
          </a:xfrm>
        </p:spPr>
        <p:txBody>
          <a:bodyPr/>
          <a:lstStyle/>
          <a:p>
            <a:r>
              <a:rPr lang="en-US" dirty="0" smtClean="0"/>
              <a:t>Faculty Academic Mentor (FAM) groups</a:t>
            </a:r>
          </a:p>
          <a:p>
            <a:pPr lvl="1">
              <a:buFont typeface="Georgia" pitchFamily="18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Pilot in Fall 2009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21 faculty mentors and 74 students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Student groups of 3-4 met with faculty mentor 3-4 per semester for a meal (costs covered by OSR)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5059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 2010 group profile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i="1" dirty="0" smtClean="0"/>
              <a:t>66 student participants</a:t>
            </a:r>
            <a:endParaRPr lang="en-US" dirty="0" smtClean="0"/>
          </a:p>
          <a:p>
            <a:endParaRPr lang="en-US" dirty="0" smtClean="0"/>
          </a:p>
          <a:p>
            <a:pPr>
              <a:buFont typeface="Georgia" pitchFamily="18" charset="0"/>
              <a:buNone/>
            </a:pPr>
            <a:r>
              <a:rPr lang="en-US" dirty="0" smtClean="0"/>
              <a:t>First-time freshmen	74%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First time transfers	15%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Returning students	11% 		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Hispanic		92%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  <a:p>
            <a:pPr>
              <a:buFont typeface="Georgia" pitchFamily="18" charset="0"/>
              <a:buNone/>
            </a:pPr>
            <a:r>
              <a:rPr lang="en-US" dirty="0" smtClean="0"/>
              <a:t>Male			36%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Female		64%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 </a:t>
            </a:r>
          </a:p>
        </p:txBody>
      </p:sp>
      <p:sp>
        <p:nvSpPr>
          <p:cNvPr id="481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dirty="0" smtClean="0"/>
              <a:t>Academic school distribution:</a:t>
            </a:r>
          </a:p>
          <a:p>
            <a:pPr lvl="1">
              <a:buFont typeface="Georgia" pitchFamily="18" charset="0"/>
              <a:buNone/>
            </a:pPr>
            <a:r>
              <a:rPr lang="en-US" dirty="0" smtClean="0"/>
              <a:t>Sciences	32%</a:t>
            </a:r>
          </a:p>
          <a:p>
            <a:pPr lvl="1">
              <a:buFont typeface="Georgia" pitchFamily="18" charset="0"/>
              <a:buNone/>
            </a:pPr>
            <a:r>
              <a:rPr lang="en-US" dirty="0" smtClean="0"/>
              <a:t>Humanities	55%</a:t>
            </a:r>
          </a:p>
          <a:p>
            <a:pPr lvl="1">
              <a:buFont typeface="Georgia" pitchFamily="18" charset="0"/>
              <a:buNone/>
            </a:pPr>
            <a:r>
              <a:rPr lang="en-US" dirty="0" smtClean="0"/>
              <a:t>Business 	14%</a:t>
            </a:r>
          </a:p>
          <a:p>
            <a:endParaRPr lang="en-US" dirty="0" smtClean="0"/>
          </a:p>
          <a:p>
            <a:pPr>
              <a:buFont typeface="Georgia" pitchFamily="18" charset="0"/>
              <a:buNone/>
            </a:pPr>
            <a:r>
              <a:rPr lang="en-US" dirty="0" smtClean="0"/>
              <a:t>Pell grant eligible—84% 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  <a:p>
            <a:pPr>
              <a:buFont typeface="Georgia" pitchFamily="18" charset="0"/>
              <a:buNone/>
            </a:pPr>
            <a:r>
              <a:rPr lang="en-US" dirty="0" smtClean="0"/>
              <a:t>41% come from families where neither parent finished HS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  <p:pic>
        <p:nvPicPr>
          <p:cNvPr id="48132" name="Picture 3" descr="StMarysU_logo2_BlueOnWhi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outcomes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1800" b="1" dirty="0" smtClean="0"/>
              <a:t>Retention</a:t>
            </a:r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First-time freshmen	-3 	94% retention rate 	(all FF at 91%)		</a:t>
            </a:r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First time transfers	-0	100% retention rate	(all TR at 84%)	</a:t>
            </a:r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Returning students	-0	100% retention rate</a:t>
            </a:r>
          </a:p>
          <a:p>
            <a:pPr>
              <a:buFont typeface="Georgia" pitchFamily="18" charset="0"/>
              <a:buNone/>
            </a:pPr>
            <a:endParaRPr lang="en-US" sz="1800" dirty="0" smtClean="0"/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Overall			-3	95% retention rate 	</a:t>
            </a:r>
          </a:p>
          <a:p>
            <a:pPr>
              <a:buFont typeface="Georgia" pitchFamily="18" charset="0"/>
              <a:buNone/>
            </a:pPr>
            <a:endParaRPr lang="en-US" sz="1800" b="1" dirty="0" smtClean="0"/>
          </a:p>
          <a:p>
            <a:pPr>
              <a:buFont typeface="Georgia" pitchFamily="18" charset="0"/>
              <a:buNone/>
            </a:pPr>
            <a:r>
              <a:rPr lang="en-US" sz="1800" b="1" dirty="0" smtClean="0"/>
              <a:t>GPA</a:t>
            </a:r>
            <a:endParaRPr lang="en-US" sz="1800" dirty="0" smtClean="0"/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First-time freshmen:</a:t>
            </a:r>
          </a:p>
          <a:p>
            <a:pPr>
              <a:buFont typeface="Georgia" pitchFamily="18" charset="0"/>
              <a:buNone/>
            </a:pPr>
            <a:r>
              <a:rPr lang="en-US" sz="1800" dirty="0" smtClean="0"/>
              <a:t>		69% GPA 3.0 or above	(55% for all first-time freshmen)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5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Strengths &amp; Challenges</a:t>
            </a:r>
          </a:p>
        </p:txBody>
      </p:sp>
      <p:pic>
        <p:nvPicPr>
          <p:cNvPr id="56322" name="Picture 8" descr="stm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677227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Keys to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Having a point person for retention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Institutional commitment to students’ success backed by resources (time, people, money)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Campus culture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Seeking out best practices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pic>
        <p:nvPicPr>
          <p:cNvPr id="58371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5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About St. Mary’s University</a:t>
            </a:r>
          </a:p>
        </p:txBody>
      </p:sp>
      <p:pic>
        <p:nvPicPr>
          <p:cNvPr id="19458" name="Picture 8" descr="stm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677227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Campus culture!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“Clunky” campus policies and processes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  much data, where to begin!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Determining what makes the most impact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buFont typeface="Georgia" pitchFamily="18" charset="0"/>
              <a:buNone/>
            </a:pPr>
            <a:endParaRPr lang="en-US" dirty="0" smtClean="0"/>
          </a:p>
        </p:txBody>
      </p:sp>
      <p:pic>
        <p:nvPicPr>
          <p:cNvPr id="60419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Contact: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8534400" cy="3581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1600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16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Rosalind V. Alderman,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/>
              <a:t>Assistant Vice President for Retention Management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/>
              <a:t>210 436-3995, </a:t>
            </a:r>
            <a:r>
              <a:rPr lang="en-US" sz="2400" dirty="0" smtClean="0">
                <a:hlinkClick r:id="rId3"/>
              </a:rPr>
              <a:t>ralderman@stmarytx.edu</a:t>
            </a:r>
            <a:endParaRPr lang="en-US" sz="2400" dirty="0" smtClean="0"/>
          </a:p>
          <a:p>
            <a:pPr algn="ctr">
              <a:buFont typeface="Georgia" pitchFamily="18" charset="0"/>
              <a:buNone/>
            </a:pP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81000" y="5943600"/>
            <a:ext cx="83820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www.stmarytx.edu/retention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Understanding Who We Are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Catholic,  Hispanic Serving Institution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13:1 student to faculty ratio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Committed to hiring professors who are passionate about teaching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  <p:pic>
        <p:nvPicPr>
          <p:cNvPr id="21507" name="Picture 3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876800"/>
            <a:ext cx="25336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638800"/>
            <a:ext cx="1533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867400"/>
            <a:ext cx="460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2010 Enrollment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4,105 total enrollment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2,437 undergraduate students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585 freshmen, 153 transfer students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70% Hispanic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50% Pell eligible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3555" name="Picture 4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2010 Freshman Profile</a:t>
            </a:r>
          </a:p>
        </p:txBody>
      </p:sp>
      <p:sp>
        <p:nvSpPr>
          <p:cNvPr id="25602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r>
              <a:rPr lang="en-US" sz="3200" dirty="0" smtClean="0"/>
              <a:t>Top majors</a:t>
            </a:r>
          </a:p>
          <a:p>
            <a:pPr lvl="1"/>
            <a:r>
              <a:rPr lang="en-US" sz="2000" dirty="0" smtClean="0"/>
              <a:t>Biology</a:t>
            </a:r>
          </a:p>
          <a:p>
            <a:pPr lvl="1"/>
            <a:r>
              <a:rPr lang="en-US" sz="2000" dirty="0" smtClean="0"/>
              <a:t>Psychology</a:t>
            </a:r>
          </a:p>
          <a:p>
            <a:pPr lvl="1"/>
            <a:r>
              <a:rPr lang="en-US" sz="2000" dirty="0" smtClean="0"/>
              <a:t>Political Science</a:t>
            </a:r>
          </a:p>
          <a:p>
            <a:r>
              <a:rPr lang="en-US" sz="2800" dirty="0" smtClean="0"/>
              <a:t>SAT/ACT </a:t>
            </a:r>
          </a:p>
          <a:p>
            <a:pPr>
              <a:buNone/>
            </a:pPr>
            <a:r>
              <a:rPr lang="en-US" sz="2800" dirty="0" smtClean="0"/>
              <a:t>	middle 50% range</a:t>
            </a:r>
          </a:p>
          <a:p>
            <a:pPr lvl="1"/>
            <a:r>
              <a:rPr lang="en-US" sz="2000" dirty="0" smtClean="0"/>
              <a:t>950-1120 SAT (CR+M)</a:t>
            </a:r>
          </a:p>
          <a:p>
            <a:pPr lvl="1"/>
            <a:r>
              <a:rPr lang="en-US" sz="2000" dirty="0" smtClean="0"/>
              <a:t>20-25 ACT</a:t>
            </a:r>
          </a:p>
          <a:p>
            <a:pPr marL="1143000" lvl="2" indent="-228600"/>
            <a:endParaRPr lang="en-US" sz="2400" dirty="0" smtClean="0"/>
          </a:p>
          <a:p>
            <a:pPr lvl="1"/>
            <a:endParaRPr lang="en-US" sz="1500" dirty="0" smtClean="0"/>
          </a:p>
          <a:p>
            <a:pPr>
              <a:buFont typeface="Georgia" pitchFamily="18" charset="0"/>
              <a:buNone/>
            </a:pPr>
            <a:endParaRPr lang="en-US" sz="1600" dirty="0" smtClean="0"/>
          </a:p>
        </p:txBody>
      </p:sp>
      <p:sp>
        <p:nvSpPr>
          <p:cNvPr id="25603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r>
              <a:rPr lang="en-US" sz="3200" dirty="0" smtClean="0"/>
              <a:t>78% Hispanic</a:t>
            </a:r>
          </a:p>
          <a:p>
            <a:r>
              <a:rPr lang="en-US" sz="3200" dirty="0" smtClean="0"/>
              <a:t>88% from Texas</a:t>
            </a:r>
          </a:p>
          <a:p>
            <a:r>
              <a:rPr lang="en-US" sz="3200" dirty="0" smtClean="0"/>
              <a:t>86% live on campus</a:t>
            </a:r>
          </a:p>
          <a:p>
            <a:r>
              <a:rPr lang="en-US" sz="3200" dirty="0" smtClean="0"/>
              <a:t>90% from public high schools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5604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education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2800" b="1" dirty="0" smtClean="0"/>
              <a:t>Fall 2010 freshmen</a:t>
            </a:r>
            <a:r>
              <a:rPr lang="en-US" b="1" dirty="0" smtClean="0"/>
              <a:t>           </a:t>
            </a:r>
            <a:r>
              <a:rPr lang="en-US" dirty="0" smtClean="0"/>
              <a:t>(95% reporting)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  <a:p>
            <a:r>
              <a:rPr lang="en-US" dirty="0" smtClean="0"/>
              <a:t>10%—neither parent finished high school</a:t>
            </a:r>
          </a:p>
          <a:p>
            <a:r>
              <a:rPr lang="en-US" dirty="0" smtClean="0"/>
              <a:t>43%—neither parent had an associate’s or bachelor’s degree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2800" b="1" dirty="0" smtClean="0"/>
              <a:t>Fall 2010 transfers</a:t>
            </a:r>
          </a:p>
          <a:p>
            <a:pPr>
              <a:buFont typeface="Georgia" pitchFamily="18" charset="0"/>
              <a:buNone/>
            </a:pPr>
            <a:r>
              <a:rPr lang="en-US" dirty="0" smtClean="0"/>
              <a:t>	(79% reporting)</a:t>
            </a:r>
          </a:p>
          <a:p>
            <a:endParaRPr lang="en-US" dirty="0" smtClean="0"/>
          </a:p>
          <a:p>
            <a:r>
              <a:rPr lang="en-US" dirty="0" smtClean="0"/>
              <a:t>14%—neither parent finished high school</a:t>
            </a:r>
          </a:p>
          <a:p>
            <a:r>
              <a:rPr lang="en-US" dirty="0" smtClean="0"/>
              <a:t>50%—neither parent had an associate’s or bachelor’s degree</a:t>
            </a:r>
          </a:p>
          <a:p>
            <a:endParaRPr lang="en-US" dirty="0" smtClean="0"/>
          </a:p>
        </p:txBody>
      </p:sp>
      <p:pic>
        <p:nvPicPr>
          <p:cNvPr id="27652" name="Picture 3" descr="StMarysU_logo2_BlueOnWhi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Vision 2012 Strategic Plan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3200" dirty="0" smtClean="0"/>
              <a:t>Retention and graduation goals: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Increase to </a:t>
            </a:r>
            <a:r>
              <a:rPr lang="en-US" b="1" dirty="0" smtClean="0"/>
              <a:t>82% </a:t>
            </a:r>
            <a:r>
              <a:rPr lang="en-US" dirty="0" smtClean="0"/>
              <a:t>the retention rate from first to second year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dirty="0" smtClean="0"/>
              <a:t>	(current average 79%)</a:t>
            </a:r>
          </a:p>
          <a:p>
            <a:pPr lvl="1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Increase to </a:t>
            </a:r>
            <a:r>
              <a:rPr lang="en-US" b="1" dirty="0" smtClean="0"/>
              <a:t>63%</a:t>
            </a:r>
            <a:r>
              <a:rPr lang="en-US" dirty="0" smtClean="0"/>
              <a:t> the six-year graduation rate</a:t>
            </a:r>
          </a:p>
          <a:p>
            <a:pPr lvl="1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dirty="0" smtClean="0"/>
              <a:t>	(current average 60%)</a:t>
            </a:r>
          </a:p>
        </p:txBody>
      </p:sp>
      <p:pic>
        <p:nvPicPr>
          <p:cNvPr id="28675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Office of Student Retention</a:t>
            </a:r>
          </a:p>
        </p:txBody>
      </p:sp>
      <p:pic>
        <p:nvPicPr>
          <p:cNvPr id="30722" name="Picture 6" descr="stmu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68516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is not enough…..</a:t>
            </a:r>
          </a:p>
        </p:txBody>
      </p:sp>
      <p:sp>
        <p:nvSpPr>
          <p:cNvPr id="327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4800" i="1" dirty="0" smtClean="0"/>
              <a:t>	Admission opens the door to higher education, but persistence paves the way to graduation.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 smtClean="0"/>
          </a:p>
        </p:txBody>
      </p:sp>
      <p:pic>
        <p:nvPicPr>
          <p:cNvPr id="32771" name="Picture 5" descr="StMarysU_logo2_BlueOnWhi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334000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escription0 xmlns="883de5d1-f789-4d3a-8862-b6fadebe4854">Dr. Rosalind Alderman, Assistant Vice President for Retention Managment, provides a campus profile of St. Mary's Univerity.</Description0>
    <Date_x0020_Psoted xmlns="883de5d1-f789-4d3a-8862-b6fadebe485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C48C5F50627147867884E1970B5DDE" ma:contentTypeVersion="2" ma:contentTypeDescription="Create a new document." ma:contentTypeScope="" ma:versionID="dedf404590c0450877f29567f342b268">
  <xsd:schema xmlns:xsd="http://www.w3.org/2001/XMLSchema" xmlns:xs="http://www.w3.org/2001/XMLSchema" xmlns:p="http://schemas.microsoft.com/office/2006/metadata/properties" xmlns:ns2="883de5d1-f789-4d3a-8862-b6fadebe4854" targetNamespace="http://schemas.microsoft.com/office/2006/metadata/properties" ma:root="true" ma:fieldsID="00a2c870ac8fd109ea9681cdac7dce00" ns2:_="">
    <xsd:import namespace="883de5d1-f789-4d3a-8862-b6fadebe4854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Date_x0020_Pso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de5d1-f789-4d3a-8862-b6fadebe485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/>
      </xsd:simpleType>
    </xsd:element>
    <xsd:element name="Date_x0020_Psoted" ma:index="9" nillable="true" ma:displayName="Date Posted" ma:format="DateOnly" ma:internalName="Date_x0020_Pso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298BFB-8ADE-4C6E-A4BE-66DA30FB856B}"/>
</file>

<file path=customXml/itemProps2.xml><?xml version="1.0" encoding="utf-8"?>
<ds:datastoreItem xmlns:ds="http://schemas.openxmlformats.org/officeDocument/2006/customXml" ds:itemID="{C3888438-557E-4CA3-97BA-4A107800DE86}"/>
</file>

<file path=customXml/itemProps3.xml><?xml version="1.0" encoding="utf-8"?>
<ds:datastoreItem xmlns:ds="http://schemas.openxmlformats.org/officeDocument/2006/customXml" ds:itemID="{C3774ABD-35F0-4B95-9430-0A64202A54E4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5309</TotalTime>
  <Words>490</Words>
  <Application>Microsoft Office PowerPoint</Application>
  <PresentationFormat>On-screen Show (4:3)</PresentationFormat>
  <Paragraphs>203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Walmart Foundation, AIHEC, HACU, and NAFEO Student Success Collaborative Mentor Institution and Project Staff Meeting St. Mary’s University  April 27-29, 2011</vt:lpstr>
      <vt:lpstr>About St. Mary’s University</vt:lpstr>
      <vt:lpstr>Understanding Who We Are</vt:lpstr>
      <vt:lpstr>Fall 2010 Enrollment</vt:lpstr>
      <vt:lpstr>Fall 2010 Freshman Profile</vt:lpstr>
      <vt:lpstr>Parental education</vt:lpstr>
      <vt:lpstr>Vision 2012 Strategic Plan</vt:lpstr>
      <vt:lpstr>Office of Student Retention</vt:lpstr>
      <vt:lpstr>Access is not enough…..</vt:lpstr>
      <vt:lpstr>Created the Office of Student Retention </vt:lpstr>
      <vt:lpstr>Leadership </vt:lpstr>
      <vt:lpstr>University Reach</vt:lpstr>
      <vt:lpstr>Current Programs</vt:lpstr>
      <vt:lpstr>Successful high-impact initiatives:</vt:lpstr>
      <vt:lpstr>Faculty Academic Mentor Program(FAM) </vt:lpstr>
      <vt:lpstr>FAM 2010 group profile</vt:lpstr>
      <vt:lpstr>Early outcomes</vt:lpstr>
      <vt:lpstr>Strengths &amp; Challenges</vt:lpstr>
      <vt:lpstr>Keys to Success</vt:lpstr>
      <vt:lpstr>Challenges</vt:lpstr>
      <vt:lpstr>PowerPoint Presentation</vt:lpstr>
    </vt:vector>
  </TitlesOfParts>
  <Company>St. Mary's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Beyond the  Retention Committee</dc:title>
  <dc:creator>Rosalind V. Alderman</dc:creator>
  <cp:lastModifiedBy>Calderon Galdeano, Emily</cp:lastModifiedBy>
  <cp:revision>499</cp:revision>
  <dcterms:created xsi:type="dcterms:W3CDTF">2009-06-17T15:36:02Z</dcterms:created>
  <dcterms:modified xsi:type="dcterms:W3CDTF">2011-07-11T18:27:51Z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0x01010000C48C5F50627147867884E1970B5DDE</vt:lpwstr>
  </property>
</Properties>
</file>